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Prata"/>
      <p:regular r:id="rId20"/>
    </p:embeddedFont>
    <p:embeddedFont>
      <p:font typeface="Raleway"/>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goDtusr7F+ysQGnNPwRv+NfCoX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rata-regular.fntdata"/><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gamma.app/?utm_source=made-with-gamma" TargetMode="External"/><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1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17"/>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26"/>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27"/>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2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28"/>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2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pic>
        <p:nvPicPr>
          <p:cNvPr descr="preencoded.png" id="59" name="Google Shape;59;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29"/>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2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pic>
        <p:nvPicPr>
          <p:cNvPr descr="preencoded.png" id="63" name="Google Shape;63;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30"/>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3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pic>
        <p:nvPicPr>
          <p:cNvPr descr="preencoded.png" id="67" name="Google Shape;67;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31"/>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3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1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8"/>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1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9"/>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2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20"/>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2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21"/>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2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22"/>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2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23"/>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24"/>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25"/>
          <p:cNvSpPr/>
          <p:nvPr/>
        </p:nvSpPr>
        <p:spPr>
          <a:xfrm>
            <a:off x="0" y="0"/>
            <a:ext cx="14630400" cy="8229600"/>
          </a:xfrm>
          <a:prstGeom prst="rect">
            <a:avLst/>
          </a:prstGeom>
          <a:solidFill>
            <a:srgbClr val="1B1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7" name="Google Shape;77;p1"/>
          <p:cNvSpPr/>
          <p:nvPr/>
        </p:nvSpPr>
        <p:spPr>
          <a:xfrm>
            <a:off x="6280190" y="2872978"/>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Phân tích Dữ liệu Lớn với PySpark</a:t>
            </a:r>
            <a:endParaRPr b="0" i="0" sz="4450" u="none" cap="none" strike="noStrike"/>
          </a:p>
        </p:txBody>
      </p:sp>
      <p:sp>
        <p:nvSpPr>
          <p:cNvPr id="78" name="Google Shape;78;p1"/>
          <p:cNvSpPr/>
          <p:nvPr/>
        </p:nvSpPr>
        <p:spPr>
          <a:xfrm>
            <a:off x="6280190" y="4630698"/>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Bài báo cáo này khám phá Big Data, Apache Spark, PySpark, và ứng dụng của chúng trong phân tích dữ liệu Youtube.</a:t>
            </a:r>
            <a:endParaRPr b="0" i="0" sz="1750" u="none" cap="none" strike="noStrike"/>
          </a:p>
        </p:txBody>
      </p:sp>
      <p:pic>
        <p:nvPicPr>
          <p:cNvPr id="79" name="Google Shape;79;p1"/>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preencoded.png" id="207" name="Google Shape;207;p10"/>
          <p:cNvPicPr preferRelativeResize="0"/>
          <p:nvPr/>
        </p:nvPicPr>
        <p:blipFill rotWithShape="1">
          <a:blip r:embed="rId3">
            <a:alphaModFix/>
          </a:blip>
          <a:srcRect b="0" l="0" r="0" t="0"/>
          <a:stretch/>
        </p:blipFill>
        <p:spPr>
          <a:xfrm>
            <a:off x="793790" y="1639967"/>
            <a:ext cx="6244709" cy="4949547"/>
          </a:xfrm>
          <a:prstGeom prst="rect">
            <a:avLst/>
          </a:prstGeom>
          <a:noFill/>
          <a:ln>
            <a:noFill/>
          </a:ln>
        </p:spPr>
      </p:pic>
      <p:sp>
        <p:nvSpPr>
          <p:cNvPr id="208" name="Google Shape;208;p10"/>
          <p:cNvSpPr/>
          <p:nvPr/>
        </p:nvSpPr>
        <p:spPr>
          <a:xfrm>
            <a:off x="7599521" y="3113961"/>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4450"/>
              <a:buFont typeface="Arial"/>
              <a:buNone/>
            </a:pPr>
            <a:r>
              <a:t/>
            </a:r>
            <a:endParaRPr b="0" i="0" sz="4450" u="none" cap="none" strike="noStrike"/>
          </a:p>
        </p:txBody>
      </p:sp>
      <p:sp>
        <p:nvSpPr>
          <p:cNvPr id="209" name="Google Shape;209;p10"/>
          <p:cNvSpPr/>
          <p:nvPr/>
        </p:nvSpPr>
        <p:spPr>
          <a:xfrm>
            <a:off x="7599521" y="4049554"/>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Các kênh này đều có tổng lượng lượt xem trong giai đoạn quan tâm trên 5 tỷ. Đặc biệt có kênh “MrBeast” thu được gần 90 tỷ lượt xem trong giai đoạn này.</a:t>
            </a:r>
            <a:endParaRPr b="0" i="0" sz="1750" u="none" cap="none" strike="noStrike"/>
          </a:p>
        </p:txBody>
      </p:sp>
      <p:pic>
        <p:nvPicPr>
          <p:cNvPr id="210" name="Google Shape;210;p10"/>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1"/>
          <p:cNvSpPr/>
          <p:nvPr/>
        </p:nvSpPr>
        <p:spPr>
          <a:xfrm>
            <a:off x="667583" y="524589"/>
            <a:ext cx="11586567" cy="357545"/>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F2E782"/>
              </a:buClr>
              <a:buSzPts val="2250"/>
              <a:buFont typeface="Prata"/>
              <a:buNone/>
            </a:pPr>
            <a:r>
              <a:rPr b="0" i="0" lang="en-US" sz="2250" u="none" cap="none" strike="noStrike">
                <a:solidFill>
                  <a:srgbClr val="F2E782"/>
                </a:solidFill>
                <a:latin typeface="Prata"/>
                <a:ea typeface="Prata"/>
                <a:cs typeface="Prata"/>
                <a:sym typeface="Prata"/>
              </a:rPr>
              <a:t>Ta sẽ xem xét cụ thể phân bố lượt xem trong vài năm cụ thể. Trong năm 2021 và 2022</a:t>
            </a:r>
            <a:endParaRPr b="0" i="0" sz="2250" u="none" cap="none" strike="noStrike"/>
          </a:p>
        </p:txBody>
      </p:sp>
      <p:pic>
        <p:nvPicPr>
          <p:cNvPr descr="preencoded.png" id="217" name="Google Shape;217;p11"/>
          <p:cNvPicPr preferRelativeResize="0"/>
          <p:nvPr/>
        </p:nvPicPr>
        <p:blipFill rotWithShape="1">
          <a:blip r:embed="rId3">
            <a:alphaModFix/>
          </a:blip>
          <a:srcRect b="0" l="0" r="0" t="0"/>
          <a:stretch/>
        </p:blipFill>
        <p:spPr>
          <a:xfrm>
            <a:off x="667583" y="1311235"/>
            <a:ext cx="6414968" cy="4165878"/>
          </a:xfrm>
          <a:prstGeom prst="rect">
            <a:avLst/>
          </a:prstGeom>
          <a:noFill/>
          <a:ln>
            <a:noFill/>
          </a:ln>
        </p:spPr>
      </p:pic>
      <p:sp>
        <p:nvSpPr>
          <p:cNvPr id="218" name="Google Shape;218;p11"/>
          <p:cNvSpPr/>
          <p:nvPr/>
        </p:nvSpPr>
        <p:spPr>
          <a:xfrm>
            <a:off x="667583" y="5691664"/>
            <a:ext cx="2861429" cy="357545"/>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SzPts val="2250"/>
              <a:buFont typeface="Arial"/>
              <a:buNone/>
            </a:pPr>
            <a:r>
              <a:t/>
            </a:r>
            <a:endParaRPr b="0" i="0" sz="2250" u="none" cap="none" strike="noStrike"/>
          </a:p>
        </p:txBody>
      </p:sp>
      <p:sp>
        <p:nvSpPr>
          <p:cNvPr id="219" name="Google Shape;219;p11"/>
          <p:cNvSpPr/>
          <p:nvPr/>
        </p:nvSpPr>
        <p:spPr>
          <a:xfrm>
            <a:off x="667583" y="6239947"/>
            <a:ext cx="6414968" cy="152578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CBBF"/>
              </a:buClr>
              <a:buSzPts val="1500"/>
              <a:buFont typeface="Raleway"/>
              <a:buNone/>
            </a:pPr>
            <a:r>
              <a:rPr b="0" i="0" lang="en-US" sz="1500" u="none" cap="none" strike="noStrike">
                <a:solidFill>
                  <a:srgbClr val="CFCBBF"/>
                </a:solidFill>
                <a:latin typeface="Raleway"/>
                <a:ea typeface="Raleway"/>
                <a:cs typeface="Raleway"/>
                <a:sym typeface="Raleway"/>
              </a:rPr>
              <a:t>Lượt xem nhiều nhất nằm ở mùa hè và dịp cuối năm. Điều này có thể được giải thích bởi việc trẻ em, lực lượng tiêu thụ nội dung trên YouTube đông đảo, đang trong kỳ nghỉ hè, dẫn đến việc xem YouTube nhiều hơn. Lượng lượt xem tăng vào dịp cuối năm có thể được lý giải bằng việc đây là mùa lễ hội.</a:t>
            </a:r>
            <a:endParaRPr b="0" i="0" sz="1500" u="none" cap="none" strike="noStrike"/>
          </a:p>
        </p:txBody>
      </p:sp>
      <p:pic>
        <p:nvPicPr>
          <p:cNvPr descr="preencoded.png" id="220" name="Google Shape;220;p11"/>
          <p:cNvPicPr preferRelativeResize="0"/>
          <p:nvPr/>
        </p:nvPicPr>
        <p:blipFill rotWithShape="1">
          <a:blip r:embed="rId4">
            <a:alphaModFix/>
          </a:blip>
          <a:srcRect b="0" l="0" r="0" t="0"/>
          <a:stretch/>
        </p:blipFill>
        <p:spPr>
          <a:xfrm>
            <a:off x="7555468" y="1311235"/>
            <a:ext cx="6414968" cy="4062293"/>
          </a:xfrm>
          <a:prstGeom prst="rect">
            <a:avLst/>
          </a:prstGeom>
          <a:noFill/>
          <a:ln>
            <a:noFill/>
          </a:ln>
        </p:spPr>
      </p:pic>
      <p:sp>
        <p:nvSpPr>
          <p:cNvPr id="221" name="Google Shape;221;p11"/>
          <p:cNvSpPr/>
          <p:nvPr/>
        </p:nvSpPr>
        <p:spPr>
          <a:xfrm>
            <a:off x="7555468" y="5588079"/>
            <a:ext cx="2861429" cy="357545"/>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SzPts val="2250"/>
              <a:buFont typeface="Arial"/>
              <a:buNone/>
            </a:pPr>
            <a:r>
              <a:t/>
            </a:r>
            <a:endParaRPr b="0" i="0" sz="2250" u="none" cap="none" strike="noStrike"/>
          </a:p>
        </p:txBody>
      </p:sp>
      <p:sp>
        <p:nvSpPr>
          <p:cNvPr id="222" name="Google Shape;222;p11"/>
          <p:cNvSpPr/>
          <p:nvPr/>
        </p:nvSpPr>
        <p:spPr>
          <a:xfrm>
            <a:off x="7555468" y="6136362"/>
            <a:ext cx="6414968" cy="61031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CFCBBF"/>
              </a:buClr>
              <a:buSzPts val="1500"/>
              <a:buFont typeface="Raleway"/>
              <a:buNone/>
            </a:pPr>
            <a:r>
              <a:rPr b="0" i="0" lang="en-US" sz="1500" u="none" cap="none" strike="noStrike">
                <a:solidFill>
                  <a:srgbClr val="CFCBBF"/>
                </a:solidFill>
                <a:latin typeface="Raleway"/>
                <a:ea typeface="Raleway"/>
                <a:cs typeface="Raleway"/>
                <a:sym typeface="Raleway"/>
              </a:rPr>
              <a:t>Năm 2022 có lượng lượt xem giữa các tháng đều nhau hơn và cũng không có xu hướng tăng vào mùa hè và mùa lễ hội như năm 2021.</a:t>
            </a:r>
            <a:endParaRPr b="0" i="0" sz="1500" u="none" cap="none" strike="noStrike"/>
          </a:p>
        </p:txBody>
      </p:sp>
      <p:pic>
        <p:nvPicPr>
          <p:cNvPr id="223" name="Google Shape;223;p11"/>
          <p:cNvPicPr preferRelativeResize="0"/>
          <p:nvPr/>
        </p:nvPicPr>
        <p:blipFill>
          <a:blip r:embed="rId5">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p:nvPr/>
        </p:nvSpPr>
        <p:spPr>
          <a:xfrm>
            <a:off x="729020" y="572810"/>
            <a:ext cx="13172361" cy="781050"/>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F2E782"/>
              </a:buClr>
              <a:buSzPts val="2450"/>
              <a:buFont typeface="Prata"/>
              <a:buNone/>
            </a:pPr>
            <a:r>
              <a:rPr b="0" i="0" lang="en-US" sz="2450" u="none" cap="none" strike="noStrike">
                <a:solidFill>
                  <a:srgbClr val="F2E782"/>
                </a:solidFill>
                <a:latin typeface="Prata"/>
                <a:ea typeface="Prata"/>
                <a:cs typeface="Prata"/>
                <a:sym typeface="Prata"/>
              </a:rPr>
              <a:t>Tiếp theo ta xem xét đến độ phổ biến của các hạng mục nội dung. Thể hiện ở biểu đồ độ phổ biến của loại video với tổng lượt xem</a:t>
            </a:r>
            <a:endParaRPr b="0" i="0" sz="2450" u="none" cap="none" strike="noStrike"/>
          </a:p>
        </p:txBody>
      </p:sp>
      <p:pic>
        <p:nvPicPr>
          <p:cNvPr descr="preencoded.png" id="230" name="Google Shape;230;p12"/>
          <p:cNvPicPr preferRelativeResize="0"/>
          <p:nvPr/>
        </p:nvPicPr>
        <p:blipFill rotWithShape="1">
          <a:blip r:embed="rId3">
            <a:alphaModFix/>
          </a:blip>
          <a:srcRect b="0" l="0" r="0" t="0"/>
          <a:stretch/>
        </p:blipFill>
        <p:spPr>
          <a:xfrm>
            <a:off x="729020" y="2658428"/>
            <a:ext cx="5740122" cy="2746653"/>
          </a:xfrm>
          <a:prstGeom prst="rect">
            <a:avLst/>
          </a:prstGeom>
          <a:noFill/>
          <a:ln>
            <a:noFill/>
          </a:ln>
        </p:spPr>
      </p:pic>
      <p:sp>
        <p:nvSpPr>
          <p:cNvPr id="231" name="Google Shape;231;p12"/>
          <p:cNvSpPr/>
          <p:nvPr/>
        </p:nvSpPr>
        <p:spPr>
          <a:xfrm>
            <a:off x="729020" y="5639395"/>
            <a:ext cx="3124557" cy="39052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SzPts val="2450"/>
              <a:buFont typeface="Arial"/>
              <a:buNone/>
            </a:pPr>
            <a:r>
              <a:t/>
            </a:r>
            <a:endParaRPr b="0" i="0" sz="2450" u="none" cap="none" strike="noStrike"/>
          </a:p>
        </p:txBody>
      </p:sp>
      <p:sp>
        <p:nvSpPr>
          <p:cNvPr id="232" name="Google Shape;232;p12"/>
          <p:cNvSpPr/>
          <p:nvPr/>
        </p:nvSpPr>
        <p:spPr>
          <a:xfrm>
            <a:off x="729020" y="6238161"/>
            <a:ext cx="6332101" cy="33337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SzPts val="1600"/>
              <a:buFont typeface="Arial"/>
              <a:buNone/>
            </a:pPr>
            <a:r>
              <a:t/>
            </a:r>
            <a:endParaRPr b="0" i="0" sz="1600" u="none" cap="none" strike="noStrike"/>
          </a:p>
        </p:txBody>
      </p:sp>
      <p:pic>
        <p:nvPicPr>
          <p:cNvPr descr="preencoded.png" id="233" name="Google Shape;233;p12"/>
          <p:cNvPicPr preferRelativeResize="0"/>
          <p:nvPr/>
        </p:nvPicPr>
        <p:blipFill rotWithShape="1">
          <a:blip r:embed="rId4">
            <a:alphaModFix/>
          </a:blip>
          <a:srcRect b="0" l="0" r="0" t="0"/>
          <a:stretch/>
        </p:blipFill>
        <p:spPr>
          <a:xfrm>
            <a:off x="7576899" y="1822490"/>
            <a:ext cx="5740122" cy="3582591"/>
          </a:xfrm>
          <a:prstGeom prst="rect">
            <a:avLst/>
          </a:prstGeom>
          <a:noFill/>
          <a:ln>
            <a:noFill/>
          </a:ln>
        </p:spPr>
      </p:pic>
      <p:sp>
        <p:nvSpPr>
          <p:cNvPr id="234" name="Google Shape;234;p12"/>
          <p:cNvSpPr/>
          <p:nvPr/>
        </p:nvSpPr>
        <p:spPr>
          <a:xfrm>
            <a:off x="7576899" y="5639395"/>
            <a:ext cx="3124557" cy="39052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SzPts val="2450"/>
              <a:buFont typeface="Arial"/>
              <a:buNone/>
            </a:pPr>
            <a:r>
              <a:t/>
            </a:r>
            <a:endParaRPr b="0" i="0" sz="2450" u="none" cap="none" strike="noStrike"/>
          </a:p>
        </p:txBody>
      </p:sp>
      <p:sp>
        <p:nvSpPr>
          <p:cNvPr id="235" name="Google Shape;235;p12"/>
          <p:cNvSpPr/>
          <p:nvPr/>
        </p:nvSpPr>
        <p:spPr>
          <a:xfrm>
            <a:off x="7576899" y="6238161"/>
            <a:ext cx="6332101" cy="33337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SzPts val="1600"/>
              <a:buFont typeface="Arial"/>
              <a:buNone/>
            </a:pPr>
            <a:r>
              <a:t/>
            </a:r>
            <a:endParaRPr b="0" i="0" sz="1600" u="none" cap="none" strike="noStrike"/>
          </a:p>
        </p:txBody>
      </p:sp>
      <p:sp>
        <p:nvSpPr>
          <p:cNvPr id="236" name="Google Shape;236;p12"/>
          <p:cNvSpPr/>
          <p:nvPr/>
        </p:nvSpPr>
        <p:spPr>
          <a:xfrm>
            <a:off x="729020" y="6993255"/>
            <a:ext cx="13172361" cy="66675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CFCBBF"/>
              </a:buClr>
              <a:buSzPts val="1600"/>
              <a:buFont typeface="Raleway"/>
              <a:buNone/>
            </a:pPr>
            <a:r>
              <a:rPr b="0" i="0" lang="en-US" sz="1600" u="none" cap="none" strike="noStrike">
                <a:solidFill>
                  <a:srgbClr val="CFCBBF"/>
                </a:solidFill>
                <a:latin typeface="Raleway"/>
                <a:ea typeface="Raleway"/>
                <a:cs typeface="Raleway"/>
                <a:sym typeface="Raleway"/>
              </a:rPr>
              <a:t>Ta có thể thấy 3 thể loại video là âm nhạc, giải trí và game có mức độ phổ biến lớn nhất, về cả lượng video và lượt xem. Các thể loại video khác như thể thao hay tin tức thời sự cũng có độ phổ biến lớn.</a:t>
            </a:r>
            <a:endParaRPr b="0" i="0" sz="1600" u="none" cap="none" strike="noStrike"/>
          </a:p>
        </p:txBody>
      </p:sp>
      <p:pic>
        <p:nvPicPr>
          <p:cNvPr id="237" name="Google Shape;237;p12"/>
          <p:cNvPicPr preferRelativeResize="0"/>
          <p:nvPr/>
        </p:nvPicPr>
        <p:blipFill>
          <a:blip r:embed="rId5">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preencoded.png" id="243" name="Google Shape;243;p13"/>
          <p:cNvPicPr preferRelativeResize="0"/>
          <p:nvPr/>
        </p:nvPicPr>
        <p:blipFill rotWithShape="1">
          <a:blip r:embed="rId3">
            <a:alphaModFix/>
          </a:blip>
          <a:srcRect b="0" l="0" r="0" t="0"/>
          <a:stretch/>
        </p:blipFill>
        <p:spPr>
          <a:xfrm>
            <a:off x="793790" y="2252067"/>
            <a:ext cx="6244709" cy="3725347"/>
          </a:xfrm>
          <a:prstGeom prst="rect">
            <a:avLst/>
          </a:prstGeom>
          <a:noFill/>
          <a:ln>
            <a:noFill/>
          </a:ln>
        </p:spPr>
      </p:pic>
      <p:sp>
        <p:nvSpPr>
          <p:cNvPr id="244" name="Google Shape;244;p13"/>
          <p:cNvSpPr/>
          <p:nvPr/>
        </p:nvSpPr>
        <p:spPr>
          <a:xfrm>
            <a:off x="7599521" y="222373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4450"/>
              <a:buFont typeface="Arial"/>
              <a:buNone/>
            </a:pPr>
            <a:r>
              <a:t/>
            </a:r>
            <a:endParaRPr b="0" i="0" sz="4450" u="none" cap="none" strike="noStrike"/>
          </a:p>
        </p:txBody>
      </p:sp>
      <p:sp>
        <p:nvSpPr>
          <p:cNvPr id="245" name="Google Shape;245;p13"/>
          <p:cNvSpPr/>
          <p:nvPr/>
        </p:nvSpPr>
        <p:spPr>
          <a:xfrm>
            <a:off x="7599521" y="3159323"/>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Ta có thể thấy các nội dung Kpop có lượng theo dõi rất lớn</a:t>
            </a:r>
            <a:endParaRPr b="0" i="0" sz="1750" u="none" cap="none" strike="noStrike"/>
          </a:p>
        </p:txBody>
      </p:sp>
      <p:pic>
        <p:nvPicPr>
          <p:cNvPr id="246" name="Google Shape;246;p13"/>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preencoded.png" id="252" name="Google Shape;252;p14"/>
          <p:cNvPicPr preferRelativeResize="0"/>
          <p:nvPr/>
        </p:nvPicPr>
        <p:blipFill rotWithShape="1">
          <a:blip r:embed="rId3">
            <a:alphaModFix/>
          </a:blip>
          <a:srcRect b="0" l="0" r="0" t="0"/>
          <a:stretch/>
        </p:blipFill>
        <p:spPr>
          <a:xfrm>
            <a:off x="793790" y="2118360"/>
            <a:ext cx="6244709" cy="3992761"/>
          </a:xfrm>
          <a:prstGeom prst="rect">
            <a:avLst/>
          </a:prstGeom>
          <a:noFill/>
          <a:ln>
            <a:noFill/>
          </a:ln>
        </p:spPr>
      </p:pic>
      <p:sp>
        <p:nvSpPr>
          <p:cNvPr id="253" name="Google Shape;253;p14"/>
          <p:cNvSpPr/>
          <p:nvPr/>
        </p:nvSpPr>
        <p:spPr>
          <a:xfrm>
            <a:off x="7599521" y="293250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4450"/>
              <a:buFont typeface="Arial"/>
              <a:buNone/>
            </a:pPr>
            <a:r>
              <a:t/>
            </a:r>
            <a:endParaRPr b="0" i="0" sz="4450" u="none" cap="none" strike="noStrike"/>
          </a:p>
        </p:txBody>
      </p:sp>
      <p:sp>
        <p:nvSpPr>
          <p:cNvPr id="254" name="Google Shape;254;p14"/>
          <p:cNvSpPr/>
          <p:nvPr/>
        </p:nvSpPr>
        <p:spPr>
          <a:xfrm>
            <a:off x="7599521" y="3868103"/>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Cuối dùng là phân tích về khoảng thời gian cần thiết để một video có thể trở nên thịnh hành. Ta có thể thấy phần lớn các video trở nên thịnh hành trong khoảng thời gian 1 tuần kể từ ngày đăng.</a:t>
            </a:r>
            <a:endParaRPr b="0" i="0" sz="1750" u="none" cap="none" strike="noStrike"/>
          </a:p>
        </p:txBody>
      </p:sp>
      <p:pic>
        <p:nvPicPr>
          <p:cNvPr id="255" name="Google Shape;255;p14"/>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preencoded.png" id="261" name="Google Shape;261;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62" name="Google Shape;262;p15"/>
          <p:cNvSpPr/>
          <p:nvPr/>
        </p:nvSpPr>
        <p:spPr>
          <a:xfrm>
            <a:off x="793790" y="213729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Kết luận và Hướng phát triển</a:t>
            </a:r>
            <a:endParaRPr b="0" i="0" sz="4450" u="none" cap="none" strike="noStrike"/>
          </a:p>
        </p:txBody>
      </p:sp>
      <p:sp>
        <p:nvSpPr>
          <p:cNvPr id="263" name="Google Shape;263;p15"/>
          <p:cNvSpPr/>
          <p:nvPr/>
        </p:nvSpPr>
        <p:spPr>
          <a:xfrm>
            <a:off x="793790" y="4150162"/>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990243" y="4235172"/>
            <a:ext cx="11739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1</a:t>
            </a:r>
            <a:endParaRPr b="0" i="0" sz="2650" u="none" cap="none" strike="noStrike"/>
          </a:p>
        </p:txBody>
      </p:sp>
      <p:sp>
        <p:nvSpPr>
          <p:cNvPr id="265" name="Google Shape;265;p15"/>
          <p:cNvSpPr/>
          <p:nvPr/>
        </p:nvSpPr>
        <p:spPr>
          <a:xfrm>
            <a:off x="1530906" y="415016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Kết luận</a:t>
            </a:r>
            <a:endParaRPr b="0" i="0" sz="2200" u="none" cap="none" strike="noStrike"/>
          </a:p>
        </p:txBody>
      </p:sp>
      <p:sp>
        <p:nvSpPr>
          <p:cNvPr id="266" name="Google Shape;266;p15"/>
          <p:cNvSpPr/>
          <p:nvPr/>
        </p:nvSpPr>
        <p:spPr>
          <a:xfrm>
            <a:off x="1530906" y="4640580"/>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PySpark hỗ trợ phân tích Big Data hiệu quả và mang lại nhiều lợi ích.</a:t>
            </a:r>
            <a:endParaRPr b="0" i="0" sz="1750" u="none" cap="none" strike="noStrike"/>
          </a:p>
        </p:txBody>
      </p:sp>
      <p:sp>
        <p:nvSpPr>
          <p:cNvPr id="267" name="Google Shape;267;p15"/>
          <p:cNvSpPr/>
          <p:nvPr/>
        </p:nvSpPr>
        <p:spPr>
          <a:xfrm>
            <a:off x="4685467" y="4150162"/>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836319" y="4235172"/>
            <a:ext cx="20859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2</a:t>
            </a:r>
            <a:endParaRPr b="0" i="0" sz="2650" u="none" cap="none" strike="noStrike"/>
          </a:p>
        </p:txBody>
      </p:sp>
      <p:sp>
        <p:nvSpPr>
          <p:cNvPr id="269" name="Google Shape;269;p15"/>
          <p:cNvSpPr/>
          <p:nvPr/>
        </p:nvSpPr>
        <p:spPr>
          <a:xfrm>
            <a:off x="5422583" y="415016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Hướng phát triển</a:t>
            </a:r>
            <a:endParaRPr b="0" i="0" sz="2200" u="none" cap="none" strike="noStrike"/>
          </a:p>
        </p:txBody>
      </p:sp>
      <p:sp>
        <p:nvSpPr>
          <p:cNvPr id="270" name="Google Shape;270;p15"/>
          <p:cNvSpPr/>
          <p:nvPr/>
        </p:nvSpPr>
        <p:spPr>
          <a:xfrm>
            <a:off x="5422583" y="4640580"/>
            <a:ext cx="29277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Áp dụng kiến thức về Big data, apache spark để cải tiến và xây dựng ứng dụng phân tích dữ liệu lớn hơn.</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p:nvPr/>
        </p:nvSpPr>
        <p:spPr>
          <a:xfrm>
            <a:off x="793790" y="2539960"/>
            <a:ext cx="942772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Big Data: Định nghĩa và Nguồn gốc</a:t>
            </a:r>
            <a:endParaRPr b="0" i="0" sz="4450" u="none" cap="none" strike="noStrike"/>
          </a:p>
        </p:txBody>
      </p:sp>
      <p:sp>
        <p:nvSpPr>
          <p:cNvPr id="86" name="Google Shape;86;p2"/>
          <p:cNvSpPr/>
          <p:nvPr/>
        </p:nvSpPr>
        <p:spPr>
          <a:xfrm>
            <a:off x="793790" y="381571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E782"/>
              </a:buClr>
              <a:buSzPts val="2200"/>
              <a:buFont typeface="Prata"/>
              <a:buNone/>
            </a:pPr>
            <a:r>
              <a:rPr b="0" i="0" lang="en-US" sz="2200" u="none" cap="none" strike="noStrike">
                <a:solidFill>
                  <a:srgbClr val="F2E782"/>
                </a:solidFill>
                <a:latin typeface="Prata"/>
                <a:ea typeface="Prata"/>
                <a:cs typeface="Prata"/>
                <a:sym typeface="Prata"/>
              </a:rPr>
              <a:t>Định nghĩa</a:t>
            </a:r>
            <a:endParaRPr b="0" i="0" sz="2200" u="none" cap="none" strike="noStrike"/>
          </a:p>
        </p:txBody>
      </p:sp>
      <p:sp>
        <p:nvSpPr>
          <p:cNvPr id="87" name="Google Shape;87;p2"/>
          <p:cNvSpPr/>
          <p:nvPr/>
        </p:nvSpPr>
        <p:spPr>
          <a:xfrm>
            <a:off x="793790" y="4396859"/>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Big Data là thuật ngữ chỉ lượng dữ liệu khổng lồ và phức tạp mà các công cụ quản lý dữ liệu truyền thống không thể xử lý hiệu quả.</a:t>
            </a:r>
            <a:endParaRPr b="0" i="0" sz="1750" u="none" cap="none" strike="noStrike"/>
          </a:p>
        </p:txBody>
      </p:sp>
      <p:sp>
        <p:nvSpPr>
          <p:cNvPr id="88" name="Google Shape;88;p2"/>
          <p:cNvSpPr/>
          <p:nvPr/>
        </p:nvSpPr>
        <p:spPr>
          <a:xfrm>
            <a:off x="7599521" y="381571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2E782"/>
              </a:buClr>
              <a:buSzPts val="2200"/>
              <a:buFont typeface="Prata"/>
              <a:buNone/>
            </a:pPr>
            <a:r>
              <a:rPr b="0" i="0" lang="en-US" sz="2200" u="none" cap="none" strike="noStrike">
                <a:solidFill>
                  <a:srgbClr val="F2E782"/>
                </a:solidFill>
                <a:latin typeface="Prata"/>
                <a:ea typeface="Prata"/>
                <a:cs typeface="Prata"/>
                <a:sym typeface="Prata"/>
              </a:rPr>
              <a:t>Nguồn gốc</a:t>
            </a:r>
            <a:endParaRPr b="0" i="0" sz="2200" u="none" cap="none" strike="noStrike"/>
          </a:p>
        </p:txBody>
      </p:sp>
      <p:sp>
        <p:nvSpPr>
          <p:cNvPr id="89" name="Google Shape;89;p2"/>
          <p:cNvSpPr/>
          <p:nvPr/>
        </p:nvSpPr>
        <p:spPr>
          <a:xfrm>
            <a:off x="7599521" y="4396859"/>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Dữ liệu lớn đến từ nhiều nguồn như truyền thông xã hội, Internet of Things (IoT), dữ liệu giao dịch, dữ liệu khoa học, dữ liệu hình ảnh và âm thanh.</a:t>
            </a:r>
            <a:endParaRPr b="0" i="0" sz="1750" u="none" cap="none" strike="noStrike"/>
          </a:p>
        </p:txBody>
      </p:sp>
      <p:pic>
        <p:nvPicPr>
          <p:cNvPr id="90" name="Google Shape;90;p2"/>
          <p:cNvPicPr preferRelativeResize="0"/>
          <p:nvPr/>
        </p:nvPicPr>
        <p:blipFill>
          <a:blip r:embed="rId3">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7" name="Google Shape;97;p3"/>
          <p:cNvSpPr/>
          <p:nvPr/>
        </p:nvSpPr>
        <p:spPr>
          <a:xfrm>
            <a:off x="6280190" y="1634133"/>
            <a:ext cx="726757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Công nghệ Hỗ trợ Big Data</a:t>
            </a:r>
            <a:endParaRPr b="0" i="0" sz="4450" u="none" cap="none" strike="noStrike"/>
          </a:p>
        </p:txBody>
      </p:sp>
      <p:sp>
        <p:nvSpPr>
          <p:cNvPr id="98" name="Google Shape;98;p3"/>
          <p:cNvSpPr/>
          <p:nvPr/>
        </p:nvSpPr>
        <p:spPr>
          <a:xfrm>
            <a:off x="6280190" y="2683073"/>
            <a:ext cx="3664863" cy="1661279"/>
          </a:xfrm>
          <a:prstGeom prst="roundRect">
            <a:avLst>
              <a:gd fmla="val 2048"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507004" y="2909888"/>
            <a:ext cx="3211235"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Hệ thống lưu trữ phân tán</a:t>
            </a:r>
            <a:endParaRPr b="0" i="0" sz="2200" u="none" cap="none" strike="noStrike"/>
          </a:p>
        </p:txBody>
      </p:sp>
      <p:sp>
        <p:nvSpPr>
          <p:cNvPr id="100" name="Google Shape;100;p3"/>
          <p:cNvSpPr/>
          <p:nvPr/>
        </p:nvSpPr>
        <p:spPr>
          <a:xfrm>
            <a:off x="6507004" y="3754636"/>
            <a:ext cx="321123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Hadoop, Apache Spark</a:t>
            </a:r>
            <a:endParaRPr b="0" i="0" sz="1750" u="none" cap="none" strike="noStrike"/>
          </a:p>
        </p:txBody>
      </p:sp>
      <p:sp>
        <p:nvSpPr>
          <p:cNvPr id="101" name="Google Shape;101;p3"/>
          <p:cNvSpPr/>
          <p:nvPr/>
        </p:nvSpPr>
        <p:spPr>
          <a:xfrm>
            <a:off x="10171867" y="2683073"/>
            <a:ext cx="3664863" cy="1661279"/>
          </a:xfrm>
          <a:prstGeom prst="roundRect">
            <a:avLst>
              <a:gd fmla="val 2048"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0398681" y="2909888"/>
            <a:ext cx="284452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Cơ sở dữ liệu NoSQL</a:t>
            </a:r>
            <a:endParaRPr b="0" i="0" sz="2200" u="none" cap="none" strike="noStrike"/>
          </a:p>
        </p:txBody>
      </p:sp>
      <p:sp>
        <p:nvSpPr>
          <p:cNvPr id="103" name="Google Shape;103;p3"/>
          <p:cNvSpPr/>
          <p:nvPr/>
        </p:nvSpPr>
        <p:spPr>
          <a:xfrm>
            <a:off x="10398681" y="3400306"/>
            <a:ext cx="321123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MongoDB, Cassandra</a:t>
            </a:r>
            <a:endParaRPr b="0" i="0" sz="1750" u="none" cap="none" strike="noStrike"/>
          </a:p>
        </p:txBody>
      </p:sp>
      <p:sp>
        <p:nvSpPr>
          <p:cNvPr id="104" name="Google Shape;104;p3"/>
          <p:cNvSpPr/>
          <p:nvPr/>
        </p:nvSpPr>
        <p:spPr>
          <a:xfrm>
            <a:off x="6280190" y="4571167"/>
            <a:ext cx="3664863" cy="2024182"/>
          </a:xfrm>
          <a:prstGeom prst="roundRect">
            <a:avLst>
              <a:gd fmla="val 1681"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6507004" y="479798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Phân tích dữ liệu</a:t>
            </a:r>
            <a:endParaRPr b="0" i="0" sz="2200" u="none" cap="none" strike="noStrike"/>
          </a:p>
        </p:txBody>
      </p:sp>
      <p:sp>
        <p:nvSpPr>
          <p:cNvPr id="106" name="Google Shape;106;p3"/>
          <p:cNvSpPr/>
          <p:nvPr/>
        </p:nvSpPr>
        <p:spPr>
          <a:xfrm>
            <a:off x="6507004" y="5288399"/>
            <a:ext cx="321123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Apache Hive, Tableau, Power BI</a:t>
            </a:r>
            <a:endParaRPr b="0" i="0" sz="1750" u="none" cap="none" strike="noStrike"/>
          </a:p>
        </p:txBody>
      </p:sp>
      <p:sp>
        <p:nvSpPr>
          <p:cNvPr id="107" name="Google Shape;107;p3"/>
          <p:cNvSpPr/>
          <p:nvPr/>
        </p:nvSpPr>
        <p:spPr>
          <a:xfrm>
            <a:off x="10171867" y="4571167"/>
            <a:ext cx="3664863" cy="2024182"/>
          </a:xfrm>
          <a:prstGeom prst="roundRect">
            <a:avLst>
              <a:gd fmla="val 1681"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0398681" y="4797981"/>
            <a:ext cx="3211235"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Trí tuệ nhân tạo và học máy</a:t>
            </a:r>
            <a:endParaRPr b="0" i="0" sz="2200" u="none" cap="none" strike="noStrike"/>
          </a:p>
        </p:txBody>
      </p:sp>
      <p:sp>
        <p:nvSpPr>
          <p:cNvPr id="109" name="Google Shape;109;p3"/>
          <p:cNvSpPr/>
          <p:nvPr/>
        </p:nvSpPr>
        <p:spPr>
          <a:xfrm>
            <a:off x="10398681" y="5642729"/>
            <a:ext cx="321123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TensorFlow, PyTorch, Scikit-learn</a:t>
            </a:r>
            <a:endParaRPr b="0" i="0" sz="1750" u="none" cap="none" strike="noStrike"/>
          </a:p>
        </p:txBody>
      </p:sp>
      <p:pic>
        <p:nvPicPr>
          <p:cNvPr id="110" name="Google Shape;110;p3"/>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preencoded.png" id="116" name="Google Shape;116;p4"/>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17" name="Google Shape;117;p4"/>
          <p:cNvSpPr/>
          <p:nvPr/>
        </p:nvSpPr>
        <p:spPr>
          <a:xfrm>
            <a:off x="793790" y="4090749"/>
            <a:ext cx="705492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Apache Spark và PySpark</a:t>
            </a:r>
            <a:endParaRPr b="0" i="0" sz="4450" u="none" cap="none" strike="noStrike"/>
          </a:p>
        </p:txBody>
      </p:sp>
      <p:sp>
        <p:nvSpPr>
          <p:cNvPr id="118" name="Google Shape;118;p4"/>
          <p:cNvSpPr/>
          <p:nvPr/>
        </p:nvSpPr>
        <p:spPr>
          <a:xfrm>
            <a:off x="793790" y="5394841"/>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990243" y="5479852"/>
            <a:ext cx="11739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1</a:t>
            </a:r>
            <a:endParaRPr b="0" i="0" sz="2650" u="none" cap="none" strike="noStrike"/>
          </a:p>
        </p:txBody>
      </p:sp>
      <p:sp>
        <p:nvSpPr>
          <p:cNvPr id="120" name="Google Shape;120;p4"/>
          <p:cNvSpPr/>
          <p:nvPr/>
        </p:nvSpPr>
        <p:spPr>
          <a:xfrm>
            <a:off x="1530906"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Apache Spark</a:t>
            </a:r>
            <a:endParaRPr b="0" i="0" sz="2200" u="none" cap="none" strike="noStrike"/>
          </a:p>
        </p:txBody>
      </p:sp>
      <p:sp>
        <p:nvSpPr>
          <p:cNvPr id="121" name="Google Shape;121;p4"/>
          <p:cNvSpPr/>
          <p:nvPr/>
        </p:nvSpPr>
        <p:spPr>
          <a:xfrm>
            <a:off x="1530906" y="5885259"/>
            <a:ext cx="5670947"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Nền tảng xử lý dữ liệu mã nguồn mở, được thiết kế để xử lý dữ liệu lớn với tốc độ cao và khả năng phân tán.</a:t>
            </a:r>
            <a:endParaRPr b="0" i="0" sz="1750" u="none" cap="none" strike="noStrike"/>
          </a:p>
        </p:txBody>
      </p:sp>
      <p:sp>
        <p:nvSpPr>
          <p:cNvPr id="122" name="Google Shape;122;p4"/>
          <p:cNvSpPr/>
          <p:nvPr/>
        </p:nvSpPr>
        <p:spPr>
          <a:xfrm>
            <a:off x="7428667" y="5394841"/>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7579519" y="5479852"/>
            <a:ext cx="20859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2</a:t>
            </a:r>
            <a:endParaRPr b="0" i="0" sz="2650" u="none" cap="none" strike="noStrike"/>
          </a:p>
        </p:txBody>
      </p:sp>
      <p:sp>
        <p:nvSpPr>
          <p:cNvPr id="124" name="Google Shape;124;p4"/>
          <p:cNvSpPr/>
          <p:nvPr/>
        </p:nvSpPr>
        <p:spPr>
          <a:xfrm>
            <a:off x="8165783"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PySpark</a:t>
            </a:r>
            <a:endParaRPr b="0" i="0" sz="2200" u="none" cap="none" strike="noStrike"/>
          </a:p>
        </p:txBody>
      </p:sp>
      <p:sp>
        <p:nvSpPr>
          <p:cNvPr id="125" name="Google Shape;125;p4"/>
          <p:cNvSpPr/>
          <p:nvPr/>
        </p:nvSpPr>
        <p:spPr>
          <a:xfrm>
            <a:off x="8165783" y="5885259"/>
            <a:ext cx="56709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Giao diện lập trình Python của Apache Spark, giúp các nhà phát triển và nhà khoa học dữ liệu dễ dàng sử dụng Spark.</a:t>
            </a:r>
            <a:endParaRPr b="0" i="0" sz="1750" u="none" cap="none" strike="noStrike"/>
          </a:p>
        </p:txBody>
      </p:sp>
      <p:pic>
        <p:nvPicPr>
          <p:cNvPr id="126" name="Google Shape;126;p4"/>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preencoded.png" id="132" name="Google Shape;132;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3" name="Google Shape;133;p5"/>
          <p:cNvSpPr/>
          <p:nvPr/>
        </p:nvSpPr>
        <p:spPr>
          <a:xfrm>
            <a:off x="698540" y="720447"/>
            <a:ext cx="7400568" cy="623649"/>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2E782"/>
              </a:buClr>
              <a:buSzPts val="3900"/>
              <a:buFont typeface="Prata"/>
              <a:buNone/>
            </a:pPr>
            <a:r>
              <a:rPr b="0" i="0" lang="en-US" sz="3900" u="none" cap="none" strike="noStrike">
                <a:solidFill>
                  <a:srgbClr val="F2E782"/>
                </a:solidFill>
                <a:latin typeface="Prata"/>
                <a:ea typeface="Prata"/>
                <a:cs typeface="Prata"/>
                <a:sym typeface="Prata"/>
              </a:rPr>
              <a:t>Ứng dụng Thực tế của PySpark</a:t>
            </a:r>
            <a:endParaRPr b="0" i="0" sz="3900" u="none" cap="none" strike="noStrike"/>
          </a:p>
        </p:txBody>
      </p:sp>
      <p:pic>
        <p:nvPicPr>
          <p:cNvPr descr="preencoded.png" id="134" name="Google Shape;134;p5"/>
          <p:cNvPicPr preferRelativeResize="0"/>
          <p:nvPr/>
        </p:nvPicPr>
        <p:blipFill rotWithShape="1">
          <a:blip r:embed="rId4">
            <a:alphaModFix/>
          </a:blip>
          <a:srcRect b="0" l="0" r="0" t="0"/>
          <a:stretch/>
        </p:blipFill>
        <p:spPr>
          <a:xfrm>
            <a:off x="698540" y="1643420"/>
            <a:ext cx="498991" cy="498991"/>
          </a:xfrm>
          <a:prstGeom prst="rect">
            <a:avLst/>
          </a:prstGeom>
          <a:noFill/>
          <a:ln>
            <a:noFill/>
          </a:ln>
        </p:spPr>
      </p:pic>
      <p:sp>
        <p:nvSpPr>
          <p:cNvPr id="135" name="Google Shape;135;p5"/>
          <p:cNvSpPr/>
          <p:nvPr/>
        </p:nvSpPr>
        <p:spPr>
          <a:xfrm>
            <a:off x="698540" y="2341959"/>
            <a:ext cx="3170396" cy="311944"/>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CBBF"/>
              </a:buClr>
              <a:buSzPts val="1950"/>
              <a:buFont typeface="Prata"/>
              <a:buNone/>
            </a:pPr>
            <a:r>
              <a:rPr b="0" i="0" lang="en-US" sz="1950" u="none" cap="none" strike="noStrike">
                <a:solidFill>
                  <a:srgbClr val="CFCBBF"/>
                </a:solidFill>
                <a:latin typeface="Prata"/>
                <a:ea typeface="Prata"/>
                <a:cs typeface="Prata"/>
                <a:sym typeface="Prata"/>
              </a:rPr>
              <a:t>Xử lý dữ liệu thời gian thực</a:t>
            </a:r>
            <a:endParaRPr b="0" i="0" sz="1950" u="none" cap="none" strike="noStrike"/>
          </a:p>
        </p:txBody>
      </p:sp>
      <p:sp>
        <p:nvSpPr>
          <p:cNvPr id="136" name="Google Shape;136;p5"/>
          <p:cNvSpPr/>
          <p:nvPr/>
        </p:nvSpPr>
        <p:spPr>
          <a:xfrm>
            <a:off x="698540" y="2773561"/>
            <a:ext cx="7746921" cy="63888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CBBF"/>
              </a:buClr>
              <a:buSzPts val="1550"/>
              <a:buFont typeface="Raleway"/>
              <a:buNone/>
            </a:pPr>
            <a:r>
              <a:rPr b="0" i="0" lang="en-US" sz="1550" u="none" cap="none" strike="noStrike">
                <a:solidFill>
                  <a:srgbClr val="CFCBBF"/>
                </a:solidFill>
                <a:latin typeface="Raleway"/>
                <a:ea typeface="Raleway"/>
                <a:cs typeface="Raleway"/>
                <a:sym typeface="Raleway"/>
              </a:rPr>
              <a:t>Phát hiện gian lận, giám sát dữ liệu cảm biến, phân tích luồng phương tiện truyền thông xã hội.</a:t>
            </a:r>
            <a:endParaRPr b="0" i="0" sz="1550" u="none" cap="none" strike="noStrike"/>
          </a:p>
        </p:txBody>
      </p:sp>
      <p:pic>
        <p:nvPicPr>
          <p:cNvPr descr="preencoded.png" id="137" name="Google Shape;137;p5"/>
          <p:cNvPicPr preferRelativeResize="0"/>
          <p:nvPr/>
        </p:nvPicPr>
        <p:blipFill rotWithShape="1">
          <a:blip r:embed="rId5">
            <a:alphaModFix/>
          </a:blip>
          <a:srcRect b="0" l="0" r="0" t="0"/>
          <a:stretch/>
        </p:blipFill>
        <p:spPr>
          <a:xfrm>
            <a:off x="698540" y="4011216"/>
            <a:ext cx="498991" cy="498991"/>
          </a:xfrm>
          <a:prstGeom prst="rect">
            <a:avLst/>
          </a:prstGeom>
          <a:noFill/>
          <a:ln>
            <a:noFill/>
          </a:ln>
        </p:spPr>
      </p:pic>
      <p:sp>
        <p:nvSpPr>
          <p:cNvPr id="138" name="Google Shape;138;p5"/>
          <p:cNvSpPr/>
          <p:nvPr/>
        </p:nvSpPr>
        <p:spPr>
          <a:xfrm>
            <a:off x="698540" y="4709755"/>
            <a:ext cx="2495193" cy="311944"/>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CBBF"/>
              </a:buClr>
              <a:buSzPts val="1950"/>
              <a:buFont typeface="Prata"/>
              <a:buNone/>
            </a:pPr>
            <a:r>
              <a:rPr b="0" i="0" lang="en-US" sz="1950" u="none" cap="none" strike="noStrike">
                <a:solidFill>
                  <a:srgbClr val="CFCBBF"/>
                </a:solidFill>
                <a:latin typeface="Prata"/>
                <a:ea typeface="Prata"/>
                <a:cs typeface="Prata"/>
                <a:sym typeface="Prata"/>
              </a:rPr>
              <a:t>Học máy và AI</a:t>
            </a:r>
            <a:endParaRPr b="0" i="0" sz="1950" u="none" cap="none" strike="noStrike"/>
          </a:p>
        </p:txBody>
      </p:sp>
      <p:sp>
        <p:nvSpPr>
          <p:cNvPr id="139" name="Google Shape;139;p5"/>
          <p:cNvSpPr/>
          <p:nvPr/>
        </p:nvSpPr>
        <p:spPr>
          <a:xfrm>
            <a:off x="698540" y="5141357"/>
            <a:ext cx="7746921"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CBBF"/>
              </a:buClr>
              <a:buSzPts val="1550"/>
              <a:buFont typeface="Raleway"/>
              <a:buNone/>
            </a:pPr>
            <a:r>
              <a:rPr b="0" i="0" lang="en-US" sz="1550" u="none" cap="none" strike="noStrike">
                <a:solidFill>
                  <a:srgbClr val="CFCBBF"/>
                </a:solidFill>
                <a:latin typeface="Raleway"/>
                <a:ea typeface="Raleway"/>
                <a:cs typeface="Raleway"/>
                <a:sym typeface="Raleway"/>
              </a:rPr>
              <a:t>Phân loại, hồi quy, phân cụm, lọc cộng tác trong nhiều ngành.</a:t>
            </a:r>
            <a:endParaRPr b="0" i="0" sz="1550" u="none" cap="none" strike="noStrike"/>
          </a:p>
        </p:txBody>
      </p:sp>
      <p:pic>
        <p:nvPicPr>
          <p:cNvPr descr="preencoded.png" id="140" name="Google Shape;140;p5"/>
          <p:cNvPicPr preferRelativeResize="0"/>
          <p:nvPr/>
        </p:nvPicPr>
        <p:blipFill rotWithShape="1">
          <a:blip r:embed="rId6">
            <a:alphaModFix/>
          </a:blip>
          <a:srcRect b="0" l="0" r="0" t="0"/>
          <a:stretch/>
        </p:blipFill>
        <p:spPr>
          <a:xfrm>
            <a:off x="698540" y="6059567"/>
            <a:ext cx="498991" cy="498991"/>
          </a:xfrm>
          <a:prstGeom prst="rect">
            <a:avLst/>
          </a:prstGeom>
          <a:noFill/>
          <a:ln>
            <a:noFill/>
          </a:ln>
        </p:spPr>
      </p:pic>
      <p:sp>
        <p:nvSpPr>
          <p:cNvPr id="141" name="Google Shape;141;p5"/>
          <p:cNvSpPr/>
          <p:nvPr/>
        </p:nvSpPr>
        <p:spPr>
          <a:xfrm>
            <a:off x="698540" y="6758107"/>
            <a:ext cx="2495193" cy="311944"/>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CFCBBF"/>
              </a:buClr>
              <a:buSzPts val="1950"/>
              <a:buFont typeface="Prata"/>
              <a:buNone/>
            </a:pPr>
            <a:r>
              <a:rPr b="0" i="0" lang="en-US" sz="1950" u="none" cap="none" strike="noStrike">
                <a:solidFill>
                  <a:srgbClr val="CFCBBF"/>
                </a:solidFill>
                <a:latin typeface="Prata"/>
                <a:ea typeface="Prata"/>
                <a:cs typeface="Prata"/>
                <a:sym typeface="Prata"/>
              </a:rPr>
              <a:t>Phân tích dữ liệu lớn</a:t>
            </a:r>
            <a:endParaRPr b="0" i="0" sz="1950" u="none" cap="none" strike="noStrike"/>
          </a:p>
        </p:txBody>
      </p:sp>
      <p:sp>
        <p:nvSpPr>
          <p:cNvPr id="142" name="Google Shape;142;p5"/>
          <p:cNvSpPr/>
          <p:nvPr/>
        </p:nvSpPr>
        <p:spPr>
          <a:xfrm>
            <a:off x="698540" y="7189708"/>
            <a:ext cx="7746921" cy="319445"/>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CFCBBF"/>
              </a:buClr>
              <a:buSzPts val="1550"/>
              <a:buFont typeface="Raleway"/>
              <a:buNone/>
            </a:pPr>
            <a:r>
              <a:rPr b="0" i="0" lang="en-US" sz="1550" u="none" cap="none" strike="noStrike">
                <a:solidFill>
                  <a:srgbClr val="CFCBBF"/>
                </a:solidFill>
                <a:latin typeface="Raleway"/>
                <a:ea typeface="Raleway"/>
                <a:cs typeface="Raleway"/>
                <a:sym typeface="Raleway"/>
              </a:rPr>
              <a:t>Phân tích các mô hình mua hàng, lưu lượng mạng, hành vi của khách hàng.</a:t>
            </a:r>
            <a:endParaRPr b="0" i="0" sz="15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49" name="Google Shape;149;p6"/>
          <p:cNvSpPr/>
          <p:nvPr/>
        </p:nvSpPr>
        <p:spPr>
          <a:xfrm>
            <a:off x="6280190" y="1646873"/>
            <a:ext cx="688145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Xử lý Dữ liệu với PySpark</a:t>
            </a:r>
            <a:endParaRPr b="0" i="0" sz="4450" u="none" cap="none" strike="noStrike"/>
          </a:p>
        </p:txBody>
      </p:sp>
      <p:sp>
        <p:nvSpPr>
          <p:cNvPr id="150" name="Google Shape;150;p6"/>
          <p:cNvSpPr/>
          <p:nvPr/>
        </p:nvSpPr>
        <p:spPr>
          <a:xfrm>
            <a:off x="6280190" y="2950964"/>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6476643" y="3035975"/>
            <a:ext cx="11739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1</a:t>
            </a:r>
            <a:endParaRPr b="0" i="0" sz="2650" u="none" cap="none" strike="noStrike"/>
          </a:p>
        </p:txBody>
      </p:sp>
      <p:sp>
        <p:nvSpPr>
          <p:cNvPr id="152" name="Google Shape;152;p6"/>
          <p:cNvSpPr/>
          <p:nvPr/>
        </p:nvSpPr>
        <p:spPr>
          <a:xfrm>
            <a:off x="7017306" y="29509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Ánh xạ categoryID</a:t>
            </a:r>
            <a:endParaRPr b="0" i="0" sz="2200" u="none" cap="none" strike="noStrike"/>
          </a:p>
        </p:txBody>
      </p:sp>
      <p:sp>
        <p:nvSpPr>
          <p:cNvPr id="153" name="Google Shape;153;p6"/>
          <p:cNvSpPr/>
          <p:nvPr/>
        </p:nvSpPr>
        <p:spPr>
          <a:xfrm>
            <a:off x="7017306" y="3441382"/>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Ánh xạ categoryID vào bảng bằng cách sử dụng tệp JSON.</a:t>
            </a:r>
            <a:endParaRPr b="0" i="0" sz="1750" u="none" cap="none" strike="noStrike"/>
          </a:p>
        </p:txBody>
      </p:sp>
      <p:sp>
        <p:nvSpPr>
          <p:cNvPr id="154" name="Google Shape;154;p6"/>
          <p:cNvSpPr/>
          <p:nvPr/>
        </p:nvSpPr>
        <p:spPr>
          <a:xfrm>
            <a:off x="10171867" y="2950964"/>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10322719" y="3035975"/>
            <a:ext cx="20859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2</a:t>
            </a:r>
            <a:endParaRPr b="0" i="0" sz="2650" u="none" cap="none" strike="noStrike"/>
          </a:p>
        </p:txBody>
      </p:sp>
      <p:sp>
        <p:nvSpPr>
          <p:cNvPr id="156" name="Google Shape;156;p6"/>
          <p:cNvSpPr/>
          <p:nvPr/>
        </p:nvSpPr>
        <p:spPr>
          <a:xfrm>
            <a:off x="10908983" y="2950964"/>
            <a:ext cx="2927747"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Bỏ cột không cần thiết</a:t>
            </a:r>
            <a:endParaRPr b="0" i="0" sz="2200" u="none" cap="none" strike="noStrike"/>
          </a:p>
        </p:txBody>
      </p:sp>
      <p:sp>
        <p:nvSpPr>
          <p:cNvPr id="157" name="Google Shape;157;p6"/>
          <p:cNvSpPr/>
          <p:nvPr/>
        </p:nvSpPr>
        <p:spPr>
          <a:xfrm>
            <a:off x="10908983" y="3795713"/>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Loại bỏ các cột không cần thiết cho việc phân tích dữ liệu.</a:t>
            </a:r>
            <a:endParaRPr b="0" i="0" sz="1750" u="none" cap="none" strike="noStrike"/>
          </a:p>
        </p:txBody>
      </p:sp>
      <p:sp>
        <p:nvSpPr>
          <p:cNvPr id="158" name="Google Shape;158;p6"/>
          <p:cNvSpPr/>
          <p:nvPr/>
        </p:nvSpPr>
        <p:spPr>
          <a:xfrm>
            <a:off x="6280190" y="5366385"/>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6429851" y="5451396"/>
            <a:ext cx="21097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3</a:t>
            </a:r>
            <a:endParaRPr b="0" i="0" sz="2650" u="none" cap="none" strike="noStrike"/>
          </a:p>
        </p:txBody>
      </p:sp>
      <p:sp>
        <p:nvSpPr>
          <p:cNvPr id="160" name="Google Shape;160;p6"/>
          <p:cNvSpPr/>
          <p:nvPr/>
        </p:nvSpPr>
        <p:spPr>
          <a:xfrm>
            <a:off x="7017306" y="5366385"/>
            <a:ext cx="286607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Chỉnh lại kiểu dữ liệu</a:t>
            </a:r>
            <a:endParaRPr b="0" i="0" sz="2200" u="none" cap="none" strike="noStrike"/>
          </a:p>
        </p:txBody>
      </p:sp>
      <p:sp>
        <p:nvSpPr>
          <p:cNvPr id="161" name="Google Shape;161;p6"/>
          <p:cNvSpPr/>
          <p:nvPr/>
        </p:nvSpPr>
        <p:spPr>
          <a:xfrm>
            <a:off x="7017306" y="5856803"/>
            <a:ext cx="681930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Chuyển đổi kiểu dữ liệu cho các cột phù hợp với mục đích phân tích.</a:t>
            </a:r>
            <a:endParaRPr b="0" i="0" sz="1750" u="none" cap="none" strike="noStrike"/>
          </a:p>
        </p:txBody>
      </p:sp>
      <p:pic>
        <p:nvPicPr>
          <p:cNvPr id="162" name="Google Shape;162;p6"/>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preencoded.png" id="168" name="Google Shape;168;p7"/>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69" name="Google Shape;169;p7"/>
          <p:cNvSpPr/>
          <p:nvPr/>
        </p:nvSpPr>
        <p:spPr>
          <a:xfrm>
            <a:off x="793790" y="3632835"/>
            <a:ext cx="708779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2E782"/>
              </a:buClr>
              <a:buSzPts val="4450"/>
              <a:buFont typeface="Prata"/>
              <a:buNone/>
            </a:pPr>
            <a:r>
              <a:rPr b="0" i="0" lang="en-US" sz="4450" u="none" cap="none" strike="noStrike">
                <a:solidFill>
                  <a:srgbClr val="F2E782"/>
                </a:solidFill>
                <a:latin typeface="Prata"/>
                <a:ea typeface="Prata"/>
                <a:cs typeface="Prata"/>
                <a:sym typeface="Prata"/>
              </a:rPr>
              <a:t>Phân tích Dữ liệu Youtube</a:t>
            </a:r>
            <a:endParaRPr b="0" i="0" sz="4450" u="none" cap="none" strike="noStrike"/>
          </a:p>
        </p:txBody>
      </p:sp>
      <p:sp>
        <p:nvSpPr>
          <p:cNvPr id="170" name="Google Shape;170;p7"/>
          <p:cNvSpPr/>
          <p:nvPr/>
        </p:nvSpPr>
        <p:spPr>
          <a:xfrm>
            <a:off x="793790" y="6056828"/>
            <a:ext cx="13042821" cy="30480"/>
          </a:xfrm>
          <a:prstGeom prst="roundRect">
            <a:avLst>
              <a:gd fmla="val 111628" name="adj"/>
            </a:avLst>
          </a:prstGeom>
          <a:solidFill>
            <a:srgbClr val="535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3982522" y="5263039"/>
            <a:ext cx="30480" cy="793790"/>
          </a:xfrm>
          <a:prstGeom prst="roundRect">
            <a:avLst>
              <a:gd fmla="val 111628" name="adj"/>
            </a:avLst>
          </a:prstGeom>
          <a:solidFill>
            <a:srgbClr val="535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742611" y="5801678"/>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3939064" y="5886688"/>
            <a:ext cx="117396"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1</a:t>
            </a:r>
            <a:endParaRPr b="0" i="0" sz="2650" u="none" cap="none" strike="noStrike"/>
          </a:p>
        </p:txBody>
      </p:sp>
      <p:sp>
        <p:nvSpPr>
          <p:cNvPr id="174" name="Google Shape;174;p7"/>
          <p:cNvSpPr/>
          <p:nvPr/>
        </p:nvSpPr>
        <p:spPr>
          <a:xfrm>
            <a:off x="2350651" y="4681776"/>
            <a:ext cx="3294221"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Lượt xem qua từng năm.</a:t>
            </a:r>
            <a:endParaRPr b="0" i="0" sz="2200" u="none" cap="none" strike="noStrike"/>
          </a:p>
        </p:txBody>
      </p:sp>
      <p:sp>
        <p:nvSpPr>
          <p:cNvPr id="175" name="Google Shape;175;p7"/>
          <p:cNvSpPr/>
          <p:nvPr/>
        </p:nvSpPr>
        <p:spPr>
          <a:xfrm>
            <a:off x="7299841" y="6056828"/>
            <a:ext cx="30480" cy="793790"/>
          </a:xfrm>
          <a:prstGeom prst="roundRect">
            <a:avLst>
              <a:gd fmla="val 111628" name="adj"/>
            </a:avLst>
          </a:prstGeom>
          <a:solidFill>
            <a:srgbClr val="535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7059930" y="5801678"/>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7210782" y="5886688"/>
            <a:ext cx="20859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2</a:t>
            </a:r>
            <a:endParaRPr b="0" i="0" sz="2650" u="none" cap="none" strike="noStrike"/>
          </a:p>
        </p:txBody>
      </p:sp>
      <p:sp>
        <p:nvSpPr>
          <p:cNvPr id="178" name="Google Shape;178;p7"/>
          <p:cNvSpPr/>
          <p:nvPr/>
        </p:nvSpPr>
        <p:spPr>
          <a:xfrm>
            <a:off x="5659041" y="7077551"/>
            <a:ext cx="3312081"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Độ phổ biến của thể loại</a:t>
            </a:r>
            <a:endParaRPr b="0" i="0" sz="2200" u="none" cap="none" strike="noStrike"/>
          </a:p>
        </p:txBody>
      </p:sp>
      <p:sp>
        <p:nvSpPr>
          <p:cNvPr id="179" name="Google Shape;179;p7"/>
          <p:cNvSpPr/>
          <p:nvPr/>
        </p:nvSpPr>
        <p:spPr>
          <a:xfrm>
            <a:off x="10617279" y="5263039"/>
            <a:ext cx="30480" cy="793790"/>
          </a:xfrm>
          <a:prstGeom prst="roundRect">
            <a:avLst>
              <a:gd fmla="val 111628" name="adj"/>
            </a:avLst>
          </a:prstGeom>
          <a:solidFill>
            <a:srgbClr val="535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0377368" y="5801678"/>
            <a:ext cx="510302" cy="510302"/>
          </a:xfrm>
          <a:prstGeom prst="roundRect">
            <a:avLst>
              <a:gd fmla="val 6667" name="adj"/>
            </a:avLst>
          </a:prstGeom>
          <a:solidFill>
            <a:srgbClr val="3A3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0527030" y="5886688"/>
            <a:ext cx="21097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CBBF"/>
              </a:buClr>
              <a:buSzPts val="2650"/>
              <a:buFont typeface="Prata"/>
              <a:buNone/>
            </a:pPr>
            <a:r>
              <a:rPr b="0" i="0" lang="en-US" sz="2650" u="none" cap="none" strike="noStrike">
                <a:solidFill>
                  <a:srgbClr val="CFCBBF"/>
                </a:solidFill>
                <a:latin typeface="Prata"/>
                <a:ea typeface="Prata"/>
                <a:cs typeface="Prata"/>
                <a:sym typeface="Prata"/>
              </a:rPr>
              <a:t>3</a:t>
            </a:r>
            <a:endParaRPr b="0" i="0" sz="2650" u="none" cap="none" strike="noStrike"/>
          </a:p>
        </p:txBody>
      </p:sp>
      <p:sp>
        <p:nvSpPr>
          <p:cNvPr id="182" name="Google Shape;182;p7"/>
          <p:cNvSpPr/>
          <p:nvPr/>
        </p:nvSpPr>
        <p:spPr>
          <a:xfrm>
            <a:off x="8666917" y="4681776"/>
            <a:ext cx="3931206"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CFCBBF"/>
              </a:buClr>
              <a:buSzPts val="2200"/>
              <a:buFont typeface="Prata"/>
              <a:buNone/>
            </a:pPr>
            <a:r>
              <a:rPr b="0" i="0" lang="en-US" sz="2200" u="none" cap="none" strike="noStrike">
                <a:solidFill>
                  <a:srgbClr val="CFCBBF"/>
                </a:solidFill>
                <a:latin typeface="Prata"/>
                <a:ea typeface="Prata"/>
                <a:cs typeface="Prata"/>
                <a:sym typeface="Prata"/>
              </a:rPr>
              <a:t>Kênh YouTube phổ biến nhất</a:t>
            </a:r>
            <a:endParaRPr b="0" i="0" sz="2200" u="none" cap="none" strike="noStrike"/>
          </a:p>
        </p:txBody>
      </p:sp>
      <p:pic>
        <p:nvPicPr>
          <p:cNvPr id="183" name="Google Shape;183;p7"/>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793790" y="2328624"/>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Ở mục này, ta sẽ thực hiện việc phân tích dữ liệu cho bộ dữ liệu về thông số tương tác và một vài thông tin liên quan như mô tả, kênh sản xuất nội dung của các video trên YouTube. Bộ dữ liệu được thu thập trong khoảng từ tháng 8/2020 đến tháng 6/2024.</a:t>
            </a:r>
            <a:endParaRPr b="0" i="0" sz="1750" u="none" cap="none" strike="noStrike"/>
          </a:p>
        </p:txBody>
      </p:sp>
      <p:sp>
        <p:nvSpPr>
          <p:cNvPr id="190" name="Google Shape;190;p8"/>
          <p:cNvSpPr/>
          <p:nvPr/>
        </p:nvSpPr>
        <p:spPr>
          <a:xfrm>
            <a:off x="793790" y="3672483"/>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Bộ dữ liệu này không có đầy đủ thông tin của tất cả các video đã được đăng lên YouTube trong khoảng thời gian nói trên do lượng video này là khổng lồ và khó có thể được xử lý hết trong phạm vi dự án này. Bộ dữ liệu được sử dụng chứa thông tin của khoảng gần 300 nghìn video.</a:t>
            </a:r>
            <a:endParaRPr b="0" i="0" sz="1750" u="none" cap="none" strike="noStrike"/>
          </a:p>
        </p:txBody>
      </p:sp>
      <p:sp>
        <p:nvSpPr>
          <p:cNvPr id="191" name="Google Shape;191;p8"/>
          <p:cNvSpPr/>
          <p:nvPr/>
        </p:nvSpPr>
        <p:spPr>
          <a:xfrm>
            <a:off x="793790" y="5016341"/>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Do đó, việc phân tích bộ dữ liệu này không mang lại đầy đủ thông tin tuy nhiên cũng phần nào mang lại góc nhìn thống kê về các video được đăng lên YouTube trong khoảng thời gian nói trên. Apache Spark và các thư viện liên quan được sử dụng cho việc phân tích bộ dữ liệu.</a:t>
            </a:r>
            <a:endParaRPr b="0" i="0" sz="1750" u="none" cap="none" strike="noStrike"/>
          </a:p>
        </p:txBody>
      </p:sp>
      <p:pic>
        <p:nvPicPr>
          <p:cNvPr id="192" name="Google Shape;192;p8"/>
          <p:cNvPicPr preferRelativeResize="0"/>
          <p:nvPr/>
        </p:nvPicPr>
        <p:blipFill>
          <a:blip r:embed="rId3">
            <a:alphaModFix/>
          </a:blip>
          <a:stretch>
            <a:fillRect/>
          </a:stretch>
        </p:blipFill>
        <p:spPr>
          <a:xfrm>
            <a:off x="12867875" y="7800900"/>
            <a:ext cx="1709300" cy="36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preencoded.png" id="198" name="Google Shape;198;p9"/>
          <p:cNvPicPr preferRelativeResize="0"/>
          <p:nvPr/>
        </p:nvPicPr>
        <p:blipFill rotWithShape="1">
          <a:blip r:embed="rId3">
            <a:alphaModFix/>
          </a:blip>
          <a:srcRect b="0" l="0" r="0" t="0"/>
          <a:stretch/>
        </p:blipFill>
        <p:spPr>
          <a:xfrm>
            <a:off x="793790" y="2087166"/>
            <a:ext cx="6244709" cy="4055269"/>
          </a:xfrm>
          <a:prstGeom prst="rect">
            <a:avLst/>
          </a:prstGeom>
          <a:noFill/>
          <a:ln>
            <a:noFill/>
          </a:ln>
        </p:spPr>
      </p:pic>
      <p:sp>
        <p:nvSpPr>
          <p:cNvPr id="199" name="Google Shape;199;p9"/>
          <p:cNvSpPr/>
          <p:nvPr/>
        </p:nvSpPr>
        <p:spPr>
          <a:xfrm>
            <a:off x="7599521" y="3113961"/>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4450"/>
              <a:buFont typeface="Arial"/>
              <a:buNone/>
            </a:pPr>
            <a:r>
              <a:t/>
            </a:r>
            <a:endParaRPr b="0" i="0" sz="4450" u="none" cap="none" strike="noStrike"/>
          </a:p>
        </p:txBody>
      </p:sp>
      <p:sp>
        <p:nvSpPr>
          <p:cNvPr id="200" name="Google Shape;200;p9"/>
          <p:cNvSpPr/>
          <p:nvPr/>
        </p:nvSpPr>
        <p:spPr>
          <a:xfrm>
            <a:off x="7599521" y="4049554"/>
            <a:ext cx="624470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CBBF"/>
              </a:buClr>
              <a:buSzPts val="1750"/>
              <a:buFont typeface="Raleway"/>
              <a:buNone/>
            </a:pPr>
            <a:r>
              <a:rPr b="0" i="0" lang="en-US" sz="1750" u="none" cap="none" strike="noStrike">
                <a:solidFill>
                  <a:srgbClr val="CFCBBF"/>
                </a:solidFill>
                <a:latin typeface="Raleway"/>
                <a:ea typeface="Raleway"/>
                <a:cs typeface="Raleway"/>
                <a:sym typeface="Raleway"/>
              </a:rPr>
              <a:t>Lượng lượt xem qua từng năm được thống kê với biểu đồ. Với bộ dữ liệu này, năm 2023 có lượng lượt xem lớn nhất với hơn 217 tỷ lượt xem.</a:t>
            </a:r>
            <a:endParaRPr b="0" i="0" sz="1750" u="none" cap="none" strike="noStrike"/>
          </a:p>
        </p:txBody>
      </p:sp>
      <p:pic>
        <p:nvPicPr>
          <p:cNvPr id="201" name="Google Shape;201;p9"/>
          <p:cNvPicPr preferRelativeResize="0"/>
          <p:nvPr/>
        </p:nvPicPr>
        <p:blipFill>
          <a:blip r:embed="rId4">
            <a:alphaModFix/>
          </a:blip>
          <a:stretch>
            <a:fillRect/>
          </a:stretch>
        </p:blipFill>
        <p:spPr>
          <a:xfrm>
            <a:off x="12867875" y="7800900"/>
            <a:ext cx="1709300" cy="36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2024-12-09T15:09:10Z</dcterms:created>
  <dc:creator>PptxGenJS</dc:creator>
</cp:coreProperties>
</file>